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317" r:id="rId4"/>
    <p:sldId id="259" r:id="rId5"/>
    <p:sldId id="318" r:id="rId6"/>
    <p:sldId id="319" r:id="rId7"/>
    <p:sldId id="267" r:id="rId8"/>
    <p:sldId id="262" r:id="rId9"/>
    <p:sldId id="263" r:id="rId10"/>
    <p:sldId id="274" r:id="rId11"/>
  </p:sldIdLst>
  <p:sldSz cx="12166600" cy="6858000"/>
  <p:notesSz cx="121666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>
      <p:cViewPr varScale="1">
        <p:scale>
          <a:sx n="80" d="100"/>
          <a:sy n="80" d="100"/>
        </p:scale>
        <p:origin x="7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720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91338" y="0"/>
            <a:ext cx="527208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0417B-EC00-6A40-AAC6-5B46C2CEFA8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7250"/>
            <a:ext cx="4105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6025" y="3300413"/>
            <a:ext cx="9734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7208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91338" y="6513513"/>
            <a:ext cx="5272087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C430-1BBC-5043-A90C-94616CE2A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971" y="2125980"/>
            <a:ext cx="1034700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942" y="3840480"/>
            <a:ext cx="852106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528" y="624845"/>
            <a:ext cx="1154429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781549"/>
            <a:ext cx="11273155" cy="466407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528" y="624845"/>
            <a:ext cx="11544299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647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69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4CC4EC07-EAB1-B94B-B99C-8AC2E793C8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96" y="-11050"/>
            <a:ext cx="12167996" cy="686905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FD4DA345-0BFB-2E4A-A606-8405234B2A2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300" y="303260"/>
            <a:ext cx="11544300" cy="6173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>
            <a:extLst>
              <a:ext uri="{FF2B5EF4-FFF2-40B4-BE49-F238E27FC236}">
                <a16:creationId xmlns:a16="http://schemas.microsoft.com/office/drawing/2014/main" id="{F7269797-B73E-9C4D-876F-A2C0A80F30C8}"/>
              </a:ext>
            </a:extLst>
          </p:cNvPr>
          <p:cNvSpPr/>
          <p:nvPr userDrawn="1"/>
        </p:nvSpPr>
        <p:spPr>
          <a:xfrm>
            <a:off x="346528" y="313316"/>
            <a:ext cx="11544300" cy="6140824"/>
          </a:xfrm>
          <a:custGeom>
            <a:avLst/>
            <a:gdLst/>
            <a:ahLst/>
            <a:cxnLst/>
            <a:rect l="l" t="t" r="r" b="b"/>
            <a:pathLst>
              <a:path w="11808460" h="6498590">
                <a:moveTo>
                  <a:pt x="11808002" y="0"/>
                </a:moveTo>
                <a:lnTo>
                  <a:pt x="0" y="0"/>
                </a:lnTo>
                <a:lnTo>
                  <a:pt x="0" y="6498005"/>
                </a:lnTo>
                <a:lnTo>
                  <a:pt x="11808002" y="6498005"/>
                </a:lnTo>
                <a:lnTo>
                  <a:pt x="11808002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>
        <a:defRPr sz="28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ttechnical@fpmseta.org.za" TargetMode="External"/><Relationship Id="rId2" Type="http://schemas.openxmlformats.org/officeDocument/2006/relationships/hyperlink" Target="http://www.fpmlearning.org.z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s-fpmseta.org.za/" TargetMode="External"/><Relationship Id="rId2" Type="http://schemas.openxmlformats.org/officeDocument/2006/relationships/hyperlink" Target="http://www.fpmlearning.org.z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ittechnical@fpmseta.org.z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3FE97-4C76-BC46-9884-2C890738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10641"/>
          <a:stretch/>
        </p:blipFill>
        <p:spPr>
          <a:xfrm>
            <a:off x="0" y="-76200"/>
            <a:ext cx="12166600" cy="693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80135-4DFE-5F4B-ADF0-EACD76DD2212}"/>
              </a:ext>
            </a:extLst>
          </p:cNvPr>
          <p:cNvSpPr txBox="1"/>
          <p:nvPr/>
        </p:nvSpPr>
        <p:spPr>
          <a:xfrm>
            <a:off x="63500" y="152400"/>
            <a:ext cx="11620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FP&amp;M SETA MANDATORY AND DISCRETIONARY GRANT WORKSHOPS 2023/24 </a:t>
            </a:r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PRESENTATION ON </a:t>
            </a:r>
          </a:p>
          <a:p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e-QUALIFICATION AND CAREER PORTAL </a:t>
            </a:r>
          </a:p>
          <a:p>
            <a:pPr algn="r"/>
            <a:endParaRPr lang="en-ZA" sz="32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ay&#10;&#10;Description automatically generated">
            <a:extLst>
              <a:ext uri="{FF2B5EF4-FFF2-40B4-BE49-F238E27FC236}">
                <a16:creationId xmlns:a16="http://schemas.microsoft.com/office/drawing/2014/main" id="{4D54B2F0-6F82-5344-9EDB-D496E90E99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" b="10656"/>
          <a:stretch/>
        </p:blipFill>
        <p:spPr>
          <a:xfrm>
            <a:off x="13396" y="-76200"/>
            <a:ext cx="12166600" cy="6934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543565-67F8-2446-AFB6-C611C8189062}"/>
              </a:ext>
            </a:extLst>
          </p:cNvPr>
          <p:cNvSpPr txBox="1"/>
          <p:nvPr/>
        </p:nvSpPr>
        <p:spPr>
          <a:xfrm>
            <a:off x="869474" y="710625"/>
            <a:ext cx="10427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5ED8403D-69BA-B94E-9346-26ED1BF04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00" y="4800600"/>
            <a:ext cx="1625600" cy="1625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BBBE87-A356-5C4A-FFE5-344DC731A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0" y="2901800"/>
            <a:ext cx="4467960" cy="446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3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3712046" y="1530922"/>
            <a:ext cx="7318584" cy="4502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316" indent="0">
              <a:lnSpc>
                <a:spcPct val="150000"/>
              </a:lnSpc>
              <a:buNone/>
            </a:pPr>
            <a:r>
              <a:rPr lang="en-US" sz="2092" b="1" dirty="0">
                <a:solidFill>
                  <a:srgbClr val="A5B878"/>
                </a:solidFill>
              </a:rPr>
              <a:t>Background About E-Qualification Portal</a:t>
            </a:r>
          </a:p>
          <a:p>
            <a:pPr marL="434602" lvl="1" indent="0">
              <a:lnSpc>
                <a:spcPct val="150000"/>
              </a:lnSpc>
              <a:buNone/>
            </a:pPr>
            <a:r>
              <a:rPr lang="en-US" sz="2092" b="1" dirty="0">
                <a:solidFill>
                  <a:srgbClr val="A5B878"/>
                </a:solidFill>
              </a:rPr>
              <a:t>Functionality and Features of the E-Qualifications Portal</a:t>
            </a:r>
          </a:p>
          <a:p>
            <a:pPr marL="434602" lvl="1" indent="0">
              <a:lnSpc>
                <a:spcPct val="150000"/>
              </a:lnSpc>
              <a:buNone/>
            </a:pPr>
            <a:r>
              <a:rPr lang="en-US" sz="2092" b="1" dirty="0">
                <a:solidFill>
                  <a:srgbClr val="A5B878"/>
                </a:solidFill>
              </a:rPr>
              <a:t>      Background About Career Portal 	                                                                                                      </a:t>
            </a:r>
          </a:p>
          <a:p>
            <a:pPr marL="434602" lvl="1" indent="0">
              <a:lnSpc>
                <a:spcPct val="150000"/>
              </a:lnSpc>
              <a:buNone/>
            </a:pPr>
            <a:r>
              <a:rPr lang="en-US" sz="2092" b="1" dirty="0">
                <a:solidFill>
                  <a:srgbClr val="A5B878"/>
                </a:solidFill>
              </a:rPr>
              <a:t>            Functionality and Features of the Career Portal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92" b="1" dirty="0">
                <a:solidFill>
                  <a:srgbClr val="A5B878"/>
                </a:solidFill>
              </a:rPr>
              <a:t>                       Access, Support and Live Demo</a:t>
            </a:r>
            <a:endParaRPr lang="en-US" sz="2092" dirty="0">
              <a:solidFill>
                <a:srgbClr val="A5B87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1006">
            <a:off x="2942414" y="560869"/>
            <a:ext cx="1076061" cy="5765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1049" y="1622059"/>
            <a:ext cx="580998" cy="560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2" b="1" dirty="0">
                <a:solidFill>
                  <a:srgbClr val="78AAAC"/>
                </a:solidFill>
              </a:rPr>
              <a:t>01</a:t>
            </a:r>
            <a:endParaRPr lang="en-US" sz="3042" dirty="0">
              <a:solidFill>
                <a:srgbClr val="78AAA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1162" y="2093777"/>
            <a:ext cx="580998" cy="560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2" b="1" dirty="0">
                <a:solidFill>
                  <a:srgbClr val="78AAAC"/>
                </a:solidFill>
              </a:rPr>
              <a:t>02</a:t>
            </a:r>
            <a:endParaRPr lang="en-US" sz="3042" dirty="0">
              <a:solidFill>
                <a:srgbClr val="78AAA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748" y="2610003"/>
            <a:ext cx="580998" cy="560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2" b="1" dirty="0">
                <a:solidFill>
                  <a:srgbClr val="78AAAC"/>
                </a:solidFill>
              </a:rPr>
              <a:t>03</a:t>
            </a:r>
            <a:endParaRPr lang="en-US" sz="3042" dirty="0">
              <a:solidFill>
                <a:srgbClr val="78AAA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1226" y="3180322"/>
            <a:ext cx="580998" cy="560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2" b="1" dirty="0">
                <a:solidFill>
                  <a:srgbClr val="78AAAC"/>
                </a:solidFill>
              </a:rPr>
              <a:t>04</a:t>
            </a:r>
            <a:endParaRPr lang="en-US" sz="3042" dirty="0">
              <a:solidFill>
                <a:srgbClr val="78AAA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97" y="3415225"/>
            <a:ext cx="2907000" cy="290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35261" y="444707"/>
            <a:ext cx="1784393" cy="522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94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EA2C99-2AF4-41B0-9411-4C9839484136}"/>
              </a:ext>
            </a:extLst>
          </p:cNvPr>
          <p:cNvSpPr/>
          <p:nvPr/>
        </p:nvSpPr>
        <p:spPr>
          <a:xfrm>
            <a:off x="4462110" y="3750642"/>
            <a:ext cx="580998" cy="560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2" b="1" dirty="0">
                <a:solidFill>
                  <a:srgbClr val="78AAAC"/>
                </a:solidFill>
              </a:rPr>
              <a:t>05</a:t>
            </a:r>
            <a:endParaRPr lang="en-US" sz="3042" dirty="0">
              <a:solidFill>
                <a:srgbClr val="78AA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8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CF119911-66F1-B348-9F89-760489A96A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7670"/>
          <a:stretch/>
        </p:blipFill>
        <p:spPr>
          <a:xfrm>
            <a:off x="0" y="0"/>
            <a:ext cx="121666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0FE57-9906-D545-AF98-21767220EE63}"/>
              </a:ext>
            </a:extLst>
          </p:cNvPr>
          <p:cNvSpPr txBox="1"/>
          <p:nvPr/>
        </p:nvSpPr>
        <p:spPr>
          <a:xfrm>
            <a:off x="869474" y="693923"/>
            <a:ext cx="104276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600" b="1" dirty="0">
                <a:solidFill>
                  <a:schemeClr val="bg1"/>
                </a:solidFill>
                <a:latin typeface="Avant Garde" pitchFamily="2" charset="0"/>
              </a:rPr>
              <a:t>E-Qualification Portal </a:t>
            </a:r>
            <a:endParaRPr lang="en-ZA" sz="6600" b="1" dirty="0">
              <a:solidFill>
                <a:schemeClr val="bg1"/>
              </a:solidFill>
              <a:effectLst/>
              <a:latin typeface="Avant Garde" pitchFamily="2" charset="0"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E1D4404-1F14-004E-9781-B30DCB061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00" y="48006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5C4A-8FB1-4C44-8DC3-22A41B7257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39909" y="157749"/>
            <a:ext cx="8521360" cy="1045571"/>
          </a:xfrm>
        </p:spPr>
        <p:txBody>
          <a:bodyPr anchorCtr="1">
            <a:normAutofit/>
          </a:bodyPr>
          <a:lstStyle/>
          <a:p>
            <a:pPr lvl="0" algn="ctr"/>
            <a:r>
              <a:rPr lang="en-ZA" dirty="0"/>
              <a:t> BACKGROUND, FEATURES AND BENEFITS OF                  E-QUALIFICATIONS 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88823-C061-49C6-A066-6083345B55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8520" y="304800"/>
            <a:ext cx="11642749" cy="2306963"/>
          </a:xfrm>
        </p:spPr>
        <p:txBody>
          <a:bodyPr>
            <a:normAutofit/>
          </a:bodyPr>
          <a:lstStyle/>
          <a:p>
            <a:pPr marL="456228" lvl="1"/>
            <a:r>
              <a:rPr lang="en-ZA" sz="2096" b="1" dirty="0"/>
              <a:t>                                                                                 BACKGROUND</a:t>
            </a:r>
            <a:r>
              <a:rPr lang="en-ZA" b="1" dirty="0"/>
              <a:t> </a:t>
            </a:r>
          </a:p>
          <a:p>
            <a:pPr marL="456228" lvl="1"/>
            <a:endParaRPr lang="en-ZA" b="1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/>
              <a:t> FP&amp;M SETA’s Digitisation strategy and Alignment to 4IR 	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/>
              <a:t> Free value add solution for  FP&amp;M SETA accredited service providers to manage learning and training process.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ZA" dirty="0"/>
              <a:t> Provision of QCTO accredited training and qualifications in a phased approach </a:t>
            </a:r>
            <a:endParaRPr lang="en-GB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GB" dirty="0"/>
              <a:t> Digitisation of approved qualification and training content for online learning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ZA" dirty="0"/>
              <a:t> Online administration of training and qualifications for SDP’s </a:t>
            </a:r>
          </a:p>
          <a:p>
            <a:pPr lvl="1"/>
            <a:endParaRPr lang="en-GB" dirty="0"/>
          </a:p>
          <a:p>
            <a:pPr marL="456228" lvl="1" algn="ctr"/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  <a:p>
            <a:pPr lvl="0"/>
            <a:endParaRPr lang="en-ZA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03948365-E3BD-4856-A8C7-5FCFB39A27E7}"/>
              </a:ext>
            </a:extLst>
          </p:cNvPr>
          <p:cNvSpPr txBox="1">
            <a:spLocks/>
          </p:cNvSpPr>
          <p:nvPr/>
        </p:nvSpPr>
        <p:spPr>
          <a:xfrm>
            <a:off x="218520" y="2611763"/>
            <a:ext cx="11732180" cy="3649542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96" b="1" dirty="0"/>
              <a:t>                                                              FEATURES AND BENEFITS OF THE E-QUALIFICATION PORTAL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SCORM- Compliant and  User-friendly Interface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Smart Scheduling tool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Automated alters and notifications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Centralized learning Material and Content Management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Blended Learning Features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Assessment and Testing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Reporting , Tracking and Analytics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Data Privacy and Security.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Ease of Integration with IMIS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Ease of access through any smart mobile devices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597" dirty="0"/>
              <a:t>Collaboration between leaners and facilitators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597" dirty="0"/>
          </a:p>
          <a:p>
            <a:endParaRPr lang="en-US" sz="1796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0FA33-D109-438A-8F60-3AA1F4BF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81" y="3239032"/>
            <a:ext cx="4281935" cy="2819235"/>
          </a:xfrm>
          <a:prstGeom prst="rect">
            <a:avLst/>
          </a:prstGeom>
          <a:effectLst>
            <a:glow rad="165100">
              <a:srgbClr val="00B050"/>
            </a:glow>
            <a:softEdge rad="1270000"/>
          </a:effectLst>
          <a:scene3d>
            <a:camera prst="orthographicFront">
              <a:rot lat="0" lon="21599956" rev="0"/>
            </a:camera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9030" y="1151526"/>
            <a:ext cx="9950729" cy="460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961" indent="-325961">
              <a:buFont typeface="Arial" panose="020B0604020202020204" pitchFamily="34" charset="0"/>
              <a:buChar char="•"/>
            </a:pPr>
            <a:endParaRPr lang="en-US" sz="2092" dirty="0">
              <a:solidFill>
                <a:srgbClr val="54838D"/>
              </a:solidFill>
            </a:endParaRPr>
          </a:p>
          <a:p>
            <a:pPr marL="325961" indent="-325961">
              <a:buFont typeface="Arial" panose="020B0604020202020204" pitchFamily="34" charset="0"/>
              <a:buChar char="•"/>
            </a:pPr>
            <a:r>
              <a:rPr lang="en-US" sz="2092" dirty="0">
                <a:solidFill>
                  <a:srgbClr val="54838D"/>
                </a:solidFill>
              </a:rPr>
              <a:t>The E-Qualifications Portal can be accessed through the below link</a:t>
            </a:r>
            <a:endParaRPr lang="en-ZA" sz="2395" b="1" dirty="0">
              <a:solidFill>
                <a:srgbClr val="70AD47"/>
              </a:solidFill>
              <a:hlinkClick r:id="rId2"/>
            </a:endParaRPr>
          </a:p>
          <a:p>
            <a:r>
              <a:rPr lang="en-ZA" sz="2395" b="1" dirty="0">
                <a:solidFill>
                  <a:srgbClr val="70AD47"/>
                </a:solidFill>
                <a:hlinkClick r:id="rId2"/>
              </a:rPr>
              <a:t>www.fpmlearning.org.za</a:t>
            </a:r>
            <a:r>
              <a:rPr lang="en-ZA" sz="2395" b="1" dirty="0">
                <a:solidFill>
                  <a:srgbClr val="70AD47"/>
                </a:solidFill>
              </a:rPr>
              <a:t>  </a:t>
            </a:r>
            <a:r>
              <a:rPr lang="en-ZA" sz="2092" dirty="0">
                <a:solidFill>
                  <a:srgbClr val="54838D"/>
                </a:solidFill>
              </a:rPr>
              <a:t>or via the FP&amp;M SETA website </a:t>
            </a:r>
          </a:p>
          <a:p>
            <a:endParaRPr lang="en-US" sz="2092" dirty="0">
              <a:solidFill>
                <a:srgbClr val="54838D"/>
              </a:solidFill>
            </a:endParaRPr>
          </a:p>
          <a:p>
            <a:pPr marL="325961" indent="-325961">
              <a:buFont typeface="Arial" panose="020B0604020202020204" pitchFamily="34" charset="0"/>
              <a:buChar char="•"/>
            </a:pPr>
            <a:r>
              <a:rPr lang="en-US" sz="2092" dirty="0">
                <a:solidFill>
                  <a:srgbClr val="54838D"/>
                </a:solidFill>
              </a:rPr>
              <a:t>For Remote and Telephonic support on the career portal contact </a:t>
            </a:r>
          </a:p>
          <a:p>
            <a:r>
              <a:rPr lang="en-US" sz="2092" dirty="0">
                <a:solidFill>
                  <a:srgbClr val="54838D"/>
                </a:solidFill>
              </a:rPr>
              <a:t>011 4031700 or e-mail </a:t>
            </a:r>
            <a:r>
              <a:rPr lang="en-US" sz="2092" dirty="0">
                <a:solidFill>
                  <a:srgbClr val="54838D"/>
                </a:solidFill>
                <a:hlinkClick r:id="rId3"/>
              </a:rPr>
              <a:t>ittechnical@fpmseta.org.za</a:t>
            </a:r>
            <a:r>
              <a:rPr lang="en-US" sz="2092" dirty="0">
                <a:solidFill>
                  <a:srgbClr val="54838D"/>
                </a:solidFill>
              </a:rPr>
              <a:t> </a:t>
            </a:r>
          </a:p>
          <a:p>
            <a:endParaRPr lang="en-US" sz="2092" dirty="0">
              <a:solidFill>
                <a:srgbClr val="54838D"/>
              </a:solidFill>
            </a:endParaRPr>
          </a:p>
          <a:p>
            <a:endParaRPr lang="en-US" sz="2092" dirty="0">
              <a:solidFill>
                <a:srgbClr val="54838D"/>
              </a:solidFill>
            </a:endParaRPr>
          </a:p>
          <a:p>
            <a:pPr algn="ctr"/>
            <a:r>
              <a:rPr lang="en-US" sz="6000" b="1" dirty="0">
                <a:solidFill>
                  <a:srgbClr val="54838D"/>
                </a:solidFill>
              </a:rPr>
              <a:t>THANK YOU </a:t>
            </a:r>
          </a:p>
          <a:p>
            <a:endParaRPr lang="en-US" sz="2092" dirty="0">
              <a:solidFill>
                <a:srgbClr val="54838D"/>
              </a:solidFill>
            </a:endParaRPr>
          </a:p>
          <a:p>
            <a:endParaRPr lang="en-US" sz="2092" dirty="0">
              <a:solidFill>
                <a:srgbClr val="54838D"/>
              </a:solidFill>
            </a:endParaRPr>
          </a:p>
          <a:p>
            <a:pPr marL="325961" indent="-325961">
              <a:buFont typeface="Arial" panose="020B0604020202020204" pitchFamily="34" charset="0"/>
              <a:buChar char="•"/>
            </a:pPr>
            <a:endParaRPr lang="en-US" sz="2092" dirty="0">
              <a:solidFill>
                <a:srgbClr val="5483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0664" y="297080"/>
            <a:ext cx="8145937" cy="67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602" lvl="1" algn="r">
              <a:lnSpc>
                <a:spcPct val="150000"/>
              </a:lnSpc>
            </a:pPr>
            <a:r>
              <a:rPr lang="en-US" sz="2794" b="1" dirty="0">
                <a:solidFill>
                  <a:schemeClr val="bg1"/>
                </a:solidFill>
              </a:rPr>
              <a:t>ACCESS, SUPPORT  AND LIVE DEMO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3524199"/>
            <a:ext cx="4142148" cy="33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4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CF119911-66F1-B348-9F89-760489A96A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7670"/>
          <a:stretch/>
        </p:blipFill>
        <p:spPr>
          <a:xfrm>
            <a:off x="0" y="0"/>
            <a:ext cx="121666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40FE57-9906-D545-AF98-21767220EE63}"/>
              </a:ext>
            </a:extLst>
          </p:cNvPr>
          <p:cNvSpPr txBox="1"/>
          <p:nvPr/>
        </p:nvSpPr>
        <p:spPr>
          <a:xfrm>
            <a:off x="869474" y="693923"/>
            <a:ext cx="104276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600" b="1" dirty="0">
                <a:solidFill>
                  <a:schemeClr val="bg1"/>
                </a:solidFill>
                <a:latin typeface="Avant Garde" pitchFamily="2" charset="0"/>
              </a:rPr>
              <a:t>Career  Portal </a:t>
            </a:r>
            <a:endParaRPr lang="en-ZA" sz="6600" b="1" dirty="0">
              <a:solidFill>
                <a:schemeClr val="bg1"/>
              </a:solidFill>
              <a:effectLst/>
              <a:latin typeface="Avant Garde" pitchFamily="2" charset="0"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E1D4404-1F14-004E-9781-B30DCB061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00" y="48006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49C9-04F7-4D36-AA0F-88DA8FE5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29" y="62702"/>
            <a:ext cx="10949940" cy="830360"/>
          </a:xfrm>
        </p:spPr>
        <p:txBody>
          <a:bodyPr/>
          <a:lstStyle/>
          <a:p>
            <a:r>
              <a:rPr lang="en-US" dirty="0"/>
              <a:t>BACKGROUND ON CAREER PORTAL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59E221-74A4-44D7-9FF9-5ADA8D823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2702"/>
            <a:ext cx="12166600" cy="67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0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67068" y="190376"/>
            <a:ext cx="7210726" cy="67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602" lvl="1">
              <a:lnSpc>
                <a:spcPct val="150000"/>
              </a:lnSpc>
            </a:pPr>
            <a:r>
              <a:rPr lang="en-US" sz="2794" b="1" dirty="0"/>
              <a:t>FUNCTIONS AND FEATURES OF THE PORTAL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851815" y="1217434"/>
            <a:ext cx="10693108" cy="424229"/>
          </a:xfrm>
          <a:prstGeom prst="rect">
            <a:avLst/>
          </a:prstGeom>
        </p:spPr>
        <p:txBody>
          <a:bodyPr wrap="square" lIns="86918" tIns="43460" rIns="86918" bIns="43460">
            <a:spAutoFit/>
          </a:bodyPr>
          <a:lstStyle/>
          <a:p>
            <a:pPr algn="just"/>
            <a:r>
              <a:rPr lang="en-US" sz="2186" b="1" u="sng" dirty="0">
                <a:solidFill>
                  <a:schemeClr val="tx2">
                    <a:lumMod val="75000"/>
                  </a:schemeClr>
                </a:solidFill>
              </a:rPr>
              <a:t>Technological</a:t>
            </a:r>
            <a:r>
              <a:rPr lang="en-US" sz="2186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186" b="1" u="sng" dirty="0">
                <a:solidFill>
                  <a:schemeClr val="tx2">
                    <a:lumMod val="75000"/>
                  </a:schemeClr>
                </a:solidFill>
              </a:rPr>
              <a:t>Advancements</a:t>
            </a:r>
            <a:r>
              <a:rPr lang="en-US" sz="2186" b="1" dirty="0">
                <a:solidFill>
                  <a:schemeClr val="tx2">
                    <a:lumMod val="75000"/>
                  </a:schemeClr>
                </a:solidFill>
              </a:rPr>
              <a:t>                                         </a:t>
            </a:r>
            <a:r>
              <a:rPr lang="en-US" sz="2186" b="1" u="sng" dirty="0">
                <a:solidFill>
                  <a:schemeClr val="tx2">
                    <a:lumMod val="75000"/>
                  </a:schemeClr>
                </a:solidFill>
              </a:rPr>
              <a:t>Content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6612732" y="1641663"/>
            <a:ext cx="4702053" cy="2596121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18" tIns="43460" rIns="86918" bIns="43460" rtlCol="0" anchor="ctr"/>
          <a:lstStyle/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FP&amp;M SETA Subsectors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Qualifications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Scarce and critical skills 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Skills development interventions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opportunities 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occupations 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Stakeholders / companies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Videos and audio clips of our industries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3843" y="3436711"/>
            <a:ext cx="1605796" cy="4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81" b="1" dirty="0">
                <a:solidFill>
                  <a:schemeClr val="bg1"/>
                </a:solidFill>
              </a:rPr>
              <a:t>Strengthen</a:t>
            </a:r>
            <a:r>
              <a:rPr lang="en-US" sz="1901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711" dirty="0"/>
          </a:p>
        </p:txBody>
      </p:sp>
      <p:sp>
        <p:nvSpPr>
          <p:cNvPr id="12" name="Rectangle 11"/>
          <p:cNvSpPr/>
          <p:nvPr/>
        </p:nvSpPr>
        <p:spPr>
          <a:xfrm>
            <a:off x="5273801" y="3451428"/>
            <a:ext cx="1605796" cy="443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81" b="1" dirty="0">
                <a:solidFill>
                  <a:schemeClr val="bg1"/>
                </a:solidFill>
              </a:rPr>
              <a:t>Implement</a:t>
            </a:r>
            <a:endParaRPr lang="en-US" sz="1711" dirty="0"/>
          </a:p>
        </p:txBody>
      </p:sp>
      <p:sp>
        <p:nvSpPr>
          <p:cNvPr id="14" name="Snip Diagonal Corner Rectangle 13"/>
          <p:cNvSpPr/>
          <p:nvPr/>
        </p:nvSpPr>
        <p:spPr>
          <a:xfrm>
            <a:off x="771481" y="2226812"/>
            <a:ext cx="5024200" cy="2181694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18" tIns="43460" rIns="86918" bIns="43460" rtlCol="0" anchor="ctr"/>
          <a:lstStyle/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Mobility 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RMS “Recruitment Management System”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Social media feeds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Adaptive function from any device 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Secure login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Advanced reporting 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r>
              <a:rPr lang="en-US" sz="1996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Vacancy search functionality 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endParaRPr lang="en-US" sz="1996" b="1" dirty="0">
              <a:solidFill>
                <a:srgbClr val="A5B878"/>
              </a:solidFill>
            </a:endParaRPr>
          </a:p>
          <a:p>
            <a:pPr marL="325961" indent="-325961">
              <a:buFont typeface="Wingdings" panose="05000000000000000000" pitchFamily="2" charset="2"/>
              <a:buChar char="q"/>
            </a:pPr>
            <a:endParaRPr lang="en-US" sz="1996" b="1" dirty="0">
              <a:solidFill>
                <a:srgbClr val="A5B878"/>
              </a:solidFill>
            </a:endParaRPr>
          </a:p>
          <a:p>
            <a:pPr marL="325961" indent="-325961">
              <a:buFont typeface="Wingdings" panose="05000000000000000000" pitchFamily="2" charset="2"/>
              <a:buChar char="q"/>
            </a:pPr>
            <a:endParaRPr lang="en-US" sz="1996" b="1" dirty="0">
              <a:solidFill>
                <a:srgbClr val="A5B878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71481" y="4468886"/>
            <a:ext cx="5024200" cy="2181694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18" tIns="43460" rIns="86918" bIns="43460" rtlCol="0" anchor="ctr"/>
          <a:lstStyle/>
          <a:p>
            <a:r>
              <a:rPr lang="en-US" sz="1996" b="1" dirty="0">
                <a:solidFill>
                  <a:srgbClr val="A5B878"/>
                </a:solidFill>
              </a:rPr>
              <a:t> </a:t>
            </a:r>
          </a:p>
          <a:p>
            <a:pPr marL="325961" indent="-325961">
              <a:buFont typeface="Wingdings" panose="05000000000000000000" pitchFamily="2" charset="2"/>
              <a:buChar char="q"/>
            </a:pPr>
            <a:endParaRPr lang="en-US" sz="1996" b="1" dirty="0">
              <a:solidFill>
                <a:srgbClr val="A5B878"/>
              </a:solidFill>
            </a:endParaRPr>
          </a:p>
          <a:p>
            <a:pPr marL="325961" indent="-325961">
              <a:buFont typeface="Wingdings" panose="05000000000000000000" pitchFamily="2" charset="2"/>
              <a:buChar char="q"/>
            </a:pPr>
            <a:endParaRPr lang="en-US" sz="1996" b="1" dirty="0">
              <a:solidFill>
                <a:srgbClr val="A5B878"/>
              </a:solidFill>
            </a:endParaRPr>
          </a:p>
          <a:p>
            <a:pPr marL="325961" indent="-325961">
              <a:buFont typeface="Wingdings" panose="05000000000000000000" pitchFamily="2" charset="2"/>
              <a:buChar char="q"/>
            </a:pPr>
            <a:endParaRPr lang="en-US" sz="1996" b="1" dirty="0">
              <a:solidFill>
                <a:srgbClr val="A5B87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6" y="4333724"/>
            <a:ext cx="9867786" cy="20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9030" y="1151526"/>
            <a:ext cx="9950729" cy="400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961" indent="-325961">
              <a:buFont typeface="Arial" panose="020B0604020202020204" pitchFamily="34" charset="0"/>
              <a:buChar char="•"/>
            </a:pPr>
            <a:endParaRPr lang="en-US" sz="2092" dirty="0">
              <a:solidFill>
                <a:srgbClr val="54838D"/>
              </a:solidFill>
            </a:endParaRPr>
          </a:p>
          <a:p>
            <a:pPr marL="325961" indent="-325961">
              <a:buFont typeface="Arial" panose="020B0604020202020204" pitchFamily="34" charset="0"/>
              <a:buChar char="•"/>
            </a:pPr>
            <a:r>
              <a:rPr lang="en-US" sz="2092" dirty="0">
                <a:solidFill>
                  <a:srgbClr val="54838D"/>
                </a:solidFill>
              </a:rPr>
              <a:t>The E-Qualifications Portal can be accessed through the below link</a:t>
            </a:r>
            <a:endParaRPr lang="en-ZA" sz="2395" b="1" dirty="0">
              <a:solidFill>
                <a:srgbClr val="70AD47"/>
              </a:solidFill>
              <a:hlinkClick r:id="rId2"/>
            </a:endParaRPr>
          </a:p>
          <a:p>
            <a:r>
              <a:rPr lang="en-ZA" sz="2395" b="1" dirty="0">
                <a:solidFill>
                  <a:srgbClr val="70AD47"/>
                </a:solidFill>
                <a:hlinkClick r:id="rId2"/>
              </a:rPr>
              <a:t>www.fpmlearning.org.za</a:t>
            </a:r>
            <a:r>
              <a:rPr lang="en-ZA" sz="2395" b="1" dirty="0">
                <a:solidFill>
                  <a:srgbClr val="70AD47"/>
                </a:solidFill>
              </a:rPr>
              <a:t>  </a:t>
            </a:r>
            <a:r>
              <a:rPr lang="en-ZA" sz="2092" dirty="0">
                <a:solidFill>
                  <a:srgbClr val="54838D"/>
                </a:solidFill>
              </a:rPr>
              <a:t>or via the FP&amp;M SETA website </a:t>
            </a:r>
          </a:p>
          <a:p>
            <a:pPr marL="325961" indent="-325961">
              <a:buFont typeface="Arial" panose="020B0604020202020204" pitchFamily="34" charset="0"/>
              <a:buChar char="•"/>
            </a:pPr>
            <a:endParaRPr lang="en-US" sz="2092" dirty="0">
              <a:solidFill>
                <a:srgbClr val="54838D"/>
              </a:solidFill>
            </a:endParaRPr>
          </a:p>
          <a:p>
            <a:pPr marL="325961" indent="-325961">
              <a:buFont typeface="Arial" panose="020B0604020202020204" pitchFamily="34" charset="0"/>
              <a:buChar char="•"/>
            </a:pPr>
            <a:r>
              <a:rPr lang="en-US" sz="2092" dirty="0">
                <a:solidFill>
                  <a:srgbClr val="54838D"/>
                </a:solidFill>
              </a:rPr>
              <a:t>Career Portal can be accessed using the below link  </a:t>
            </a:r>
          </a:p>
          <a:p>
            <a:r>
              <a:rPr lang="en-US" sz="2092" dirty="0">
                <a:solidFill>
                  <a:srgbClr val="54838D"/>
                </a:solidFill>
                <a:hlinkClick r:id="rId3"/>
              </a:rPr>
              <a:t>http://www.careers-fpmseta.org.za</a:t>
            </a:r>
            <a:r>
              <a:rPr lang="en-US" sz="2092" dirty="0">
                <a:solidFill>
                  <a:srgbClr val="54838D"/>
                </a:solidFill>
              </a:rPr>
              <a:t> or via the FP&amp;M SETA website.</a:t>
            </a:r>
          </a:p>
          <a:p>
            <a:endParaRPr lang="en-US" sz="2092" dirty="0">
              <a:solidFill>
                <a:srgbClr val="54838D"/>
              </a:solidFill>
            </a:endParaRPr>
          </a:p>
          <a:p>
            <a:pPr marL="325961" indent="-325961">
              <a:buFont typeface="Arial" panose="020B0604020202020204" pitchFamily="34" charset="0"/>
              <a:buChar char="•"/>
            </a:pPr>
            <a:r>
              <a:rPr lang="en-US" sz="2092" dirty="0">
                <a:solidFill>
                  <a:srgbClr val="54838D"/>
                </a:solidFill>
              </a:rPr>
              <a:t>For Remote and Telephonic support on the career portal contact </a:t>
            </a:r>
          </a:p>
          <a:p>
            <a:r>
              <a:rPr lang="en-US" sz="2092" dirty="0">
                <a:solidFill>
                  <a:srgbClr val="54838D"/>
                </a:solidFill>
              </a:rPr>
              <a:t>011 4031700 or e-mail </a:t>
            </a:r>
            <a:r>
              <a:rPr lang="en-US" sz="2092" dirty="0">
                <a:solidFill>
                  <a:srgbClr val="54838D"/>
                </a:solidFill>
                <a:hlinkClick r:id="rId4"/>
              </a:rPr>
              <a:t>ittechnical@fpmseta.org.za</a:t>
            </a:r>
            <a:r>
              <a:rPr lang="en-US" sz="2092" dirty="0">
                <a:solidFill>
                  <a:srgbClr val="54838D"/>
                </a:solidFill>
              </a:rPr>
              <a:t> </a:t>
            </a:r>
          </a:p>
          <a:p>
            <a:endParaRPr lang="en-US" sz="2092" dirty="0">
              <a:solidFill>
                <a:srgbClr val="54838D"/>
              </a:solidFill>
            </a:endParaRPr>
          </a:p>
          <a:p>
            <a:endParaRPr lang="en-US" sz="2092" dirty="0">
              <a:solidFill>
                <a:srgbClr val="54838D"/>
              </a:solidFill>
            </a:endParaRPr>
          </a:p>
          <a:p>
            <a:pPr marL="325961" indent="-325961">
              <a:buFont typeface="Arial" panose="020B0604020202020204" pitchFamily="34" charset="0"/>
              <a:buChar char="•"/>
            </a:pPr>
            <a:endParaRPr lang="en-US" sz="2092" dirty="0">
              <a:solidFill>
                <a:srgbClr val="5483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20664" y="297080"/>
            <a:ext cx="8145937" cy="67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602" lvl="1" algn="r">
              <a:lnSpc>
                <a:spcPct val="150000"/>
              </a:lnSpc>
            </a:pPr>
            <a:r>
              <a:rPr lang="en-US" sz="2794" b="1" dirty="0">
                <a:solidFill>
                  <a:schemeClr val="bg1"/>
                </a:solidFill>
              </a:rPr>
              <a:t>ACCESS, SUPPORT  AND LIVE DEMO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40" y="3524199"/>
            <a:ext cx="4797708" cy="33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5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</TotalTime>
  <Words>394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Avant Garde</vt:lpstr>
      <vt:lpstr>Calibri</vt:lpstr>
      <vt:lpstr>Courier New</vt:lpstr>
      <vt:lpstr>Helvetica Neue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 BACKGROUND, FEATURES AND BENEFITS OF                  E-QUALIFICATIONS  PORTAL</vt:lpstr>
      <vt:lpstr>PowerPoint Presentation</vt:lpstr>
      <vt:lpstr>PowerPoint Presentation</vt:lpstr>
      <vt:lpstr>BACKGROUND ON CAREER PORTAL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SETA HR Strategy.indd</dc:title>
  <dc:creator>Rich Mkhondo</dc:creator>
  <cp:lastModifiedBy>Bongani Masango</cp:lastModifiedBy>
  <cp:revision>10</cp:revision>
  <dcterms:created xsi:type="dcterms:W3CDTF">2022-09-14T12:33:50Z</dcterms:created>
  <dcterms:modified xsi:type="dcterms:W3CDTF">2023-02-02T17:44:29Z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2022-09-14T00:00:00Z</vt:filetime>
  </property>
</Properties>
</file>